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6256000" cy="9144000"/>
  <p:notesSz cx="9144000" cy="16256000"/>
  <p:embeddedFontLst>
    <p:embeddedFont>
      <p:font typeface="Calibri" panose="020F0502020204030204" pitchFamily="34" charset="0"/>
      <p:regular r:id="rId8"/>
      <p:bold r:id="rId9"/>
      <p:italic r:id="rId10"/>
      <p:boldItalic r:id="rId11"/>
    </p:embeddedFont>
    <p:embeddedFont>
      <p:font typeface="GHEA Grapalat" panose="02000506050000020003" pitchFamily="50" charset="0"/>
      <p:regular r:id="rId12"/>
      <p:bold r:id="rId13"/>
      <p:italic r:id="rId14"/>
      <p:boldItalic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4" d="100"/>
          <a:sy n="54" d="100"/>
        </p:scale>
        <p:origin x="1003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57779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PTIST_MASTER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tif"/><Relationship Id="rId4" Type="http://schemas.openxmlformats.org/officeDocument/2006/relationships/image" Target="../media/image6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https://kimi-img.moonshot.cn/pub/slides/okc/oakfnnhvlva3q/mnt/agents/output/soil_radioactivity/images/2_THE_5_BEST_Kotayk_Province_Mountains.png"/>
          <p:cNvPicPr>
            <a:picLocks noChangeAspect="1"/>
          </p:cNvPicPr>
          <p:nvPr/>
        </p:nvPicPr>
        <p:blipFill>
          <a:blip r:embed="rId3"/>
          <a:srcRect t="21875" b="21875"/>
          <a:stretch/>
        </p:blipFill>
        <p:spPr>
          <a:xfrm>
            <a:off x="0" y="19050"/>
            <a:ext cx="16256000" cy="9144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19050"/>
            <a:ext cx="16256000" cy="9144000"/>
          </a:xfrm>
          <a:prstGeom prst="rect">
            <a:avLst/>
          </a:prstGeom>
          <a:gradFill flip="none" rotWithShape="1">
            <a:gsLst>
              <a:gs pos="0">
                <a:srgbClr val="1A2F22">
                  <a:alpha val="80000"/>
                </a:srgbClr>
              </a:gs>
              <a:gs pos="50000">
                <a:srgbClr val="1A2F22">
                  <a:alpha val="67000"/>
                </a:srgbClr>
              </a:gs>
              <a:gs pos="100000">
                <a:srgbClr val="1A2F22">
                  <a:alpha val="87000"/>
                </a:srgbClr>
              </a:gs>
            </a:gsLst>
            <a:lin ang="5400000" scaled="1"/>
          </a:gradFill>
          <a:ln w="12700">
            <a:solidFill>
              <a:srgbClr val="333333"/>
            </a:solidFill>
            <a:prstDash val="solid"/>
          </a:ln>
        </p:spPr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E91168-5D15-46DB-8033-903B90421D9C}"/>
              </a:ext>
            </a:extLst>
          </p:cNvPr>
          <p:cNvSpPr txBox="1"/>
          <p:nvPr/>
        </p:nvSpPr>
        <p:spPr>
          <a:xfrm>
            <a:off x="9831780" y="438965"/>
            <a:ext cx="642422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450"/>
              </a:spcAft>
            </a:pPr>
            <a:r>
              <a:rPr lang="hy-AM" sz="2400" cap="all" dirty="0">
                <a:solidFill>
                  <a:schemeClr val="bg1"/>
                </a:solidFill>
                <a:latin typeface="GHEA Grapalat" panose="02000506050000020003" pitchFamily="50" charset="0"/>
              </a:rPr>
              <a:t>ՀՀ ԳԱԱ Էկոլոգանոոսֆերային հետազոտությունների կենտրոն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128FA7-8B1A-4593-BABD-F1AD46E088DB}"/>
              </a:ext>
            </a:extLst>
          </p:cNvPr>
          <p:cNvSpPr txBox="1"/>
          <p:nvPr/>
        </p:nvSpPr>
        <p:spPr>
          <a:xfrm>
            <a:off x="6159352" y="8720158"/>
            <a:ext cx="39372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hy-AM" sz="2000" cap="all" dirty="0">
                <a:solidFill>
                  <a:schemeClr val="bg1"/>
                </a:solidFill>
                <a:latin typeface="GHEA Grapalat" panose="02000506050000020003" pitchFamily="50" charset="0"/>
              </a:rPr>
              <a:t>դիլիջան, 11-16</a:t>
            </a:r>
            <a:r>
              <a:rPr lang="en-US" sz="2000" dirty="0">
                <a:solidFill>
                  <a:schemeClr val="bg1"/>
                </a:solidFill>
                <a:latin typeface="GHEA Grapalat" panose="02000506050000020003" pitchFamily="50" charset="0"/>
              </a:rPr>
              <a:t> </a:t>
            </a:r>
            <a:r>
              <a:rPr lang="hy-AM" sz="2000" dirty="0">
                <a:solidFill>
                  <a:schemeClr val="bg1"/>
                </a:solidFill>
                <a:latin typeface="GHEA Grapalat" panose="02000506050000020003" pitchFamily="50" charset="0"/>
              </a:rPr>
              <a:t>մայիս 2026 թ</a:t>
            </a:r>
            <a:r>
              <a:rPr lang="en-US" sz="2000" dirty="0">
                <a:solidFill>
                  <a:schemeClr val="bg1"/>
                </a:solidFill>
                <a:latin typeface="GHEA Grapalat" panose="02000506050000020003" pitchFamily="50" charset="0"/>
              </a:rPr>
              <a:t>.</a:t>
            </a:r>
          </a:p>
        </p:txBody>
      </p:sp>
      <p:sp>
        <p:nvSpPr>
          <p:cNvPr id="4" name="Shape 1"/>
          <p:cNvSpPr/>
          <p:nvPr/>
        </p:nvSpPr>
        <p:spPr>
          <a:xfrm>
            <a:off x="6858000" y="2956857"/>
            <a:ext cx="2540000" cy="0"/>
          </a:xfrm>
          <a:prstGeom prst="straightConnector1">
            <a:avLst/>
          </a:prstGeom>
          <a:noFill/>
          <a:ln w="38100">
            <a:solidFill>
              <a:srgbClr val="C17F24"/>
            </a:solidFill>
            <a:prstDash val="solid"/>
            <a:headEnd type="none"/>
            <a:tailEnd type="none"/>
          </a:ln>
        </p:spPr>
      </p:sp>
      <p:sp>
        <p:nvSpPr>
          <p:cNvPr id="5" name="Text 2"/>
          <p:cNvSpPr/>
          <p:nvPr/>
        </p:nvSpPr>
        <p:spPr>
          <a:xfrm>
            <a:off x="751254" y="3242595"/>
            <a:ext cx="14753492" cy="292242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/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Կոտայքի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մարզի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y-AM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գ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յուղատնտեսական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հողերում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ռադիոնուկլիդների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տարածական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բաշխման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քարտեզագրման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համար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ինտերպոլյացիոն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մեթոդների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համեմատական</a:t>
            </a:r>
            <a:r>
              <a:rPr lang="en-US" sz="4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գնահատում</a:t>
            </a:r>
            <a:endParaRPr lang="en-US" sz="4000" b="1" dirty="0">
              <a:solidFill>
                <a:schemeClr val="bg1"/>
              </a:solidFill>
              <a:effectLst/>
              <a:latin typeface="GHEA Grapalat" panose="02000506050000020003" pitchFamily="50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algn="ctr">
              <a:spcBef>
                <a:spcPts val="600"/>
              </a:spcBef>
            </a:pPr>
            <a:r>
              <a:rPr lang="en-US" sz="3000" b="1" dirty="0">
                <a:solidFill>
                  <a:schemeClr val="bg1"/>
                </a:solidFill>
                <a:effectLst/>
                <a:latin typeface="GHEA Grapalat" panose="02000506050000020003" pitchFamily="50" charset="0"/>
                <a:ea typeface="Times New Roman" panose="02020603050405020304" pitchFamily="18" charset="0"/>
              </a:rPr>
              <a:t>24LCG-1E012</a:t>
            </a:r>
            <a:r>
              <a:rPr lang="en-US" sz="3000" b="1" dirty="0">
                <a:solidFill>
                  <a:schemeClr val="bg1"/>
                </a:solidFill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hy-AM" sz="3000" b="1" dirty="0">
                <a:solidFill>
                  <a:schemeClr val="bg1"/>
                </a:solidFill>
                <a:latin typeface="GHEA Grapalat" panose="02000506050000020003" pitchFamily="50" charset="0"/>
                <a:ea typeface="Times New Roman" panose="02020603050405020304" pitchFamily="18" charset="0"/>
                <a:cs typeface="Calibri" panose="020F0502020204030204" pitchFamily="34" charset="0"/>
              </a:rPr>
              <a:t>նախագիծ</a:t>
            </a:r>
            <a:endParaRPr lang="en-US" sz="3000" b="1" dirty="0">
              <a:solidFill>
                <a:schemeClr val="bg1"/>
              </a:solidFill>
              <a:effectLst/>
              <a:latin typeface="GHEA Grapalat" panose="02000506050000020003" pitchFamily="50" charset="0"/>
              <a:ea typeface="Times New Roman" panose="02020603050405020304" pitchFamily="18" charset="0"/>
            </a:endParaRPr>
          </a:p>
        </p:txBody>
      </p:sp>
      <p:sp>
        <p:nvSpPr>
          <p:cNvPr id="6" name="Shape 3"/>
          <p:cNvSpPr/>
          <p:nvPr/>
        </p:nvSpPr>
        <p:spPr>
          <a:xfrm>
            <a:off x="6858000" y="6450759"/>
            <a:ext cx="2540000" cy="0"/>
          </a:xfrm>
          <a:prstGeom prst="straightConnector1">
            <a:avLst/>
          </a:prstGeom>
          <a:noFill/>
          <a:ln w="38100">
            <a:solidFill>
              <a:srgbClr val="C17F24"/>
            </a:solidFill>
            <a:prstDash val="solid"/>
            <a:headEnd type="none"/>
            <a:tailEnd type="none"/>
          </a:ln>
        </p:spPr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A203E03-9A02-4FA2-A327-2F13A0E2FE73}"/>
              </a:ext>
            </a:extLst>
          </p:cNvPr>
          <p:cNvSpPr txBox="1"/>
          <p:nvPr/>
        </p:nvSpPr>
        <p:spPr>
          <a:xfrm>
            <a:off x="2254250" y="6736496"/>
            <a:ext cx="117475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Aft>
                <a:spcPts val="450"/>
              </a:spcAft>
            </a:pPr>
            <a:r>
              <a:rPr lang="hy-AM" sz="2800" dirty="0">
                <a:solidFill>
                  <a:schemeClr val="bg1"/>
                </a:solidFill>
                <a:latin typeface="GHEA Grapalat" panose="02000506050000020003" pitchFamily="50" charset="0"/>
              </a:rPr>
              <a:t>Հեղինակներ՝ </a:t>
            </a:r>
            <a:r>
              <a:rPr lang="hy-AM" sz="2800" dirty="0">
                <a:solidFill>
                  <a:schemeClr val="bg1"/>
                </a:solidFill>
                <a:latin typeface="GHEA Grapalat" panose="02000506050000020003" pitchFamily="50" charset="0"/>
                <a:ea typeface="Calibri" panose="020F0502020204030204" pitchFamily="34" charset="0"/>
                <a:cs typeface="Sylfaen" panose="010A0502050306030303" pitchFamily="18" charset="0"/>
              </a:rPr>
              <a:t>Հովհաննիսյան Ս.Մ., Մովսիսյան Ն.Է.,  Բելյաևա Օ.Ա.</a:t>
            </a:r>
            <a:endParaRPr lang="ru-RU" sz="2800" dirty="0">
              <a:solidFill>
                <a:schemeClr val="bg1"/>
              </a:solidFill>
              <a:latin typeface="GHEA Grapalat" panose="02000506050000020003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7769128-3C72-4864-A492-FF148D33F9D3}"/>
              </a:ext>
            </a:extLst>
          </p:cNvPr>
          <p:cNvSpPr txBox="1"/>
          <p:nvPr/>
        </p:nvSpPr>
        <p:spPr>
          <a:xfrm>
            <a:off x="3929561" y="2209454"/>
            <a:ext cx="839687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2400" b="1" i="0" dirty="0">
                <a:solidFill>
                  <a:schemeClr val="bg1"/>
                </a:solidFill>
                <a:effectLst/>
                <a:latin typeface="GHEA Grapalat" panose="02000506050000020003" pitchFamily="50" charset="0"/>
              </a:rPr>
              <a:t>Առաջընթաց՝ արդյունավետ գիտությամբ «ԱԱԳ-2026»</a:t>
            </a:r>
          </a:p>
        </p:txBody>
      </p:sp>
      <p:pic>
        <p:nvPicPr>
          <p:cNvPr id="16" name="Graphic 15">
            <a:extLst>
              <a:ext uri="{FF2B5EF4-FFF2-40B4-BE49-F238E27FC236}">
                <a16:creationId xmlns:a16="http://schemas.microsoft.com/office/drawing/2014/main" id="{3FAD69BB-068A-4874-9DD1-D554DE574E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86147" y="288794"/>
            <a:ext cx="2810501" cy="1126894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C17F24"/>
          </a:solidFill>
          <a:ln/>
        </p:spPr>
      </p:sp>
      <p:sp>
        <p:nvSpPr>
          <p:cNvPr id="4" name="Shape 2"/>
          <p:cNvSpPr/>
          <p:nvPr/>
        </p:nvSpPr>
        <p:spPr>
          <a:xfrm>
            <a:off x="762000" y="863600"/>
            <a:ext cx="1524000" cy="0"/>
          </a:xfrm>
          <a:prstGeom prst="straightConnector1">
            <a:avLst/>
          </a:prstGeom>
          <a:noFill/>
          <a:ln w="25400">
            <a:solidFill>
              <a:srgbClr val="C17F24"/>
            </a:solidFill>
            <a:prstDash val="solid"/>
            <a:headEnd type="none"/>
            <a:tailEnd type="none"/>
          </a:ln>
        </p:spPr>
      </p:sp>
      <p:sp>
        <p:nvSpPr>
          <p:cNvPr id="5" name="Text 3"/>
          <p:cNvSpPr/>
          <p:nvPr/>
        </p:nvSpPr>
        <p:spPr>
          <a:xfrm>
            <a:off x="762000" y="1117600"/>
            <a:ext cx="8128000" cy="368981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5000"/>
              </a:lnSpc>
            </a:pPr>
            <a:r>
              <a:rPr lang="en-US" sz="2400" b="1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Հետազոտության նպատակը</a:t>
            </a:r>
            <a:endParaRPr lang="en-US" sz="2400" dirty="0">
              <a:latin typeface="GHEA Grapalat" panose="02000506050000020003" pitchFamily="50" charset="0"/>
            </a:endParaRPr>
          </a:p>
          <a:p>
            <a:pPr>
              <a:lnSpc>
                <a:spcPct val="155000"/>
              </a:lnSpc>
            </a:pPr>
            <a:r>
              <a:rPr lang="en-US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Տարբեր ինտերպոլյացիայի մեթոդների արդյունավետության գնահատումը ռադիոնուկլիդների տարածական բաշխման քարտեզագրման համար գյուղատնտեսական հողերում։</a:t>
            </a:r>
            <a:endParaRPr lang="en-US" sz="2400" dirty="0">
              <a:latin typeface="GHEA Grapalat" panose="02000506050000020003" pitchFamily="50" charset="0"/>
            </a:endParaRPr>
          </a:p>
          <a:p>
            <a:pPr>
              <a:lnSpc>
                <a:spcPct val="155000"/>
              </a:lnSpc>
              <a:spcBef>
                <a:spcPts val="1000"/>
              </a:spcBef>
            </a:pPr>
            <a:r>
              <a:rPr lang="en-US" sz="2400" b="1" dirty="0" err="1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Հետազոտ</a:t>
            </a:r>
            <a:r>
              <a:rPr lang="hy-AM" sz="2400" b="1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վել են․ </a:t>
            </a:r>
            <a:endParaRPr lang="en-US" sz="2400" dirty="0">
              <a:latin typeface="GHEA Grapalat" panose="02000506050000020003" pitchFamily="50" charset="0"/>
            </a:endParaRPr>
          </a:p>
          <a:p>
            <a:pPr marL="285750" indent="-285750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baseline="300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226</a:t>
            </a:r>
            <a:r>
              <a:rPr lang="en-US" sz="2400" b="1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Ra, </a:t>
            </a:r>
            <a:r>
              <a:rPr lang="en-US" sz="2400" b="1" baseline="300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232</a:t>
            </a:r>
            <a:r>
              <a:rPr lang="en-US" sz="2400" b="1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Th, </a:t>
            </a:r>
            <a:r>
              <a:rPr lang="en-US" sz="2400" b="1" baseline="300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40</a:t>
            </a:r>
            <a:r>
              <a:rPr lang="en-US" sz="2400" b="1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K</a:t>
            </a:r>
            <a:r>
              <a:rPr lang="en-US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— </a:t>
            </a:r>
            <a:r>
              <a:rPr lang="en-US" sz="24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բնական</a:t>
            </a:r>
            <a:r>
              <a:rPr lang="en-US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</a:t>
            </a:r>
            <a:r>
              <a:rPr lang="en-US" sz="24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ռադիոնուկլիդներ</a:t>
            </a:r>
            <a:r>
              <a:rPr lang="en-US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(NORM)</a:t>
            </a:r>
            <a:endParaRPr lang="en-US" sz="2400" dirty="0">
              <a:latin typeface="GHEA Grapalat" panose="02000506050000020003" pitchFamily="50" charset="0"/>
            </a:endParaRPr>
          </a:p>
          <a:p>
            <a:pPr marL="285750" indent="-285750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en-US" sz="2400" b="1" baseline="300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137</a:t>
            </a:r>
            <a:r>
              <a:rPr lang="en-US" sz="2400" b="1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Cs</a:t>
            </a:r>
            <a:r>
              <a:rPr lang="en-US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— արհեստական ռադիոնուկլիդ (</a:t>
            </a:r>
            <a:r>
              <a:rPr lang="en-US" sz="24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գլոբալ</a:t>
            </a:r>
            <a:r>
              <a:rPr lang="en-US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</a:t>
            </a:r>
            <a:r>
              <a:rPr lang="hy-AM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նստեցումներ</a:t>
            </a:r>
            <a:r>
              <a:rPr lang="en-US" sz="24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)</a:t>
            </a:r>
            <a:endParaRPr lang="en-US" sz="2400" dirty="0">
              <a:latin typeface="GHEA Grapalat" panose="02000506050000020003" pitchFamily="50" charset="0"/>
            </a:endParaRPr>
          </a:p>
          <a:p>
            <a:pPr marL="285750" indent="-285750">
              <a:lnSpc>
                <a:spcPct val="155000"/>
              </a:lnSpc>
              <a:spcBef>
                <a:spcPts val="10"/>
              </a:spcBef>
              <a:buSzPct val="100000"/>
              <a:buChar char="•"/>
            </a:pPr>
            <a:r>
              <a:rPr lang="hy-AM" sz="2400" b="1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Գումարային </a:t>
            </a:r>
            <a:r>
              <a:rPr lang="en-US" sz="2400" b="1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β </a:t>
            </a:r>
            <a:r>
              <a:rPr lang="en-US" sz="2400" b="1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ակտիվություն</a:t>
            </a:r>
            <a:endParaRPr lang="en-US" sz="2400" dirty="0">
              <a:latin typeface="GHEA Grapalat" panose="02000506050000020003" pitchFamily="50" charset="0"/>
            </a:endParaRPr>
          </a:p>
        </p:txBody>
      </p:sp>
      <p:sp>
        <p:nvSpPr>
          <p:cNvPr id="14" name="Text 11"/>
          <p:cNvSpPr/>
          <p:nvPr/>
        </p:nvSpPr>
        <p:spPr>
          <a:xfrm>
            <a:off x="14986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300" dirty="0">
                <a:solidFill>
                  <a:srgbClr val="7C8B82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2 / 5</a:t>
            </a:r>
            <a:endParaRPr lang="en-US" sz="1300" dirty="0">
              <a:latin typeface="GHEA Grapalat" panose="02000506050000020003" pitchFamily="50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B0326836-0031-4B93-A282-6617DAA42B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410" y="305697"/>
            <a:ext cx="5990590" cy="845730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86ECFEB-EDEF-47D8-B6F8-3081074CF3C5}"/>
              </a:ext>
            </a:extLst>
          </p:cNvPr>
          <p:cNvSpPr txBox="1"/>
          <p:nvPr/>
        </p:nvSpPr>
        <p:spPr>
          <a:xfrm>
            <a:off x="508000" y="7359623"/>
            <a:ext cx="7879080" cy="16573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5000"/>
              </a:lnSpc>
              <a:spcBef>
                <a:spcPts val="1000"/>
              </a:spcBef>
            </a:pPr>
            <a:r>
              <a:rPr lang="en-US" sz="1800" b="1" dirty="0" err="1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Գործիքակազմ</a:t>
            </a:r>
            <a:endParaRPr lang="en-US" sz="2000" dirty="0">
              <a:latin typeface="GHEA Grapalat" panose="02000506050000020003" pitchFamily="50" charset="0"/>
            </a:endParaRPr>
          </a:p>
          <a:p>
            <a:pPr>
              <a:lnSpc>
                <a:spcPct val="155000"/>
              </a:lnSpc>
            </a:pPr>
            <a:r>
              <a:rPr lang="en-US" sz="18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IBM SPSS Statistics 27, ArcGIS 10.6, low-background gamma-</a:t>
            </a:r>
            <a:r>
              <a:rPr lang="en-US" sz="18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սպեկտրոմետր</a:t>
            </a:r>
            <a:r>
              <a:rPr lang="en-US" sz="18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(CANBERRA </a:t>
            </a:r>
            <a:r>
              <a:rPr lang="en-US" sz="18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HPGe</a:t>
            </a:r>
            <a:r>
              <a:rPr lang="en-US" sz="18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), </a:t>
            </a:r>
            <a:r>
              <a:rPr lang="en-US" sz="18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iMatic</a:t>
            </a:r>
            <a:r>
              <a:rPr lang="en-US" sz="1800" dirty="0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α/β </a:t>
            </a:r>
            <a:r>
              <a:rPr lang="en-US" sz="18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հաշվիչ</a:t>
            </a:r>
            <a:endParaRPr lang="en-US" sz="2000" dirty="0">
              <a:latin typeface="GHEA Grapalat" panose="02000506050000020003" pitchFamily="50" charset="0"/>
            </a:endParaRPr>
          </a:p>
          <a:p>
            <a:endParaRPr lang="en-US" dirty="0">
              <a:latin typeface="GHEA Grapalat" panose="02000506050000020003" pitchFamily="50" charset="0"/>
            </a:endParaRPr>
          </a:p>
        </p:txBody>
      </p:sp>
    </p:spTree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C17F24"/>
          </a:solidFill>
          <a:ln/>
        </p:spPr>
      </p:sp>
      <p:sp>
        <p:nvSpPr>
          <p:cNvPr id="3" name="Text 1"/>
          <p:cNvSpPr/>
          <p:nvPr/>
        </p:nvSpPr>
        <p:spPr>
          <a:xfrm>
            <a:off x="762000" y="3048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Ինտերպոլյացիայի</a:t>
            </a:r>
            <a:r>
              <a:rPr lang="en-US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</a:t>
            </a:r>
            <a:r>
              <a:rPr lang="hy-AM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մ</a:t>
            </a:r>
            <a:r>
              <a:rPr lang="en-US" sz="2800" dirty="0" err="1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եթոդներ</a:t>
            </a:r>
            <a:r>
              <a:rPr lang="en-US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</a:t>
            </a:r>
            <a:r>
              <a:rPr lang="hy-AM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և</a:t>
            </a:r>
            <a:r>
              <a:rPr lang="en-US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</a:t>
            </a:r>
            <a:r>
              <a:rPr lang="hy-AM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վ</a:t>
            </a:r>
            <a:r>
              <a:rPr lang="en-US" sz="2800" dirty="0" err="1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երլուծություն</a:t>
            </a:r>
            <a:endParaRPr lang="en-US" sz="2800" dirty="0">
              <a:latin typeface="GHEA Grapalat" panose="02000506050000020003" pitchFamily="50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62000" y="863600"/>
            <a:ext cx="1524000" cy="0"/>
          </a:xfrm>
          <a:prstGeom prst="straightConnector1">
            <a:avLst/>
          </a:prstGeom>
          <a:noFill/>
          <a:ln w="25400">
            <a:solidFill>
              <a:srgbClr val="C17F24"/>
            </a:solidFill>
            <a:prstDash val="solid"/>
            <a:headEnd type="none"/>
            <a:tailEnd type="none"/>
          </a:ln>
        </p:spPr>
      </p:sp>
      <p:sp>
        <p:nvSpPr>
          <p:cNvPr id="5" name="Shape 3"/>
          <p:cNvSpPr/>
          <p:nvPr/>
        </p:nvSpPr>
        <p:spPr>
          <a:xfrm>
            <a:off x="762000" y="1143000"/>
            <a:ext cx="4699000" cy="2540000"/>
          </a:xfrm>
          <a:prstGeom prst="roundRect">
            <a:avLst>
              <a:gd name="adj" fmla="val 6000"/>
            </a:avLst>
          </a:prstGeom>
          <a:solidFill>
            <a:srgbClr val="EDEAE4"/>
          </a:solidFill>
          <a:ln/>
        </p:spPr>
      </p:sp>
      <p:sp>
        <p:nvSpPr>
          <p:cNvPr id="6" name="Shape 4"/>
          <p:cNvSpPr/>
          <p:nvPr/>
        </p:nvSpPr>
        <p:spPr>
          <a:xfrm>
            <a:off x="762000" y="1143000"/>
            <a:ext cx="4699000" cy="63500"/>
          </a:xfrm>
          <a:prstGeom prst="rect">
            <a:avLst/>
          </a:prstGeom>
          <a:solidFill>
            <a:srgbClr val="3D5A4C"/>
          </a:solidFill>
          <a:ln/>
        </p:spPr>
      </p:sp>
      <p:sp>
        <p:nvSpPr>
          <p:cNvPr id="7" name="Text 5"/>
          <p:cNvSpPr/>
          <p:nvPr/>
        </p:nvSpPr>
        <p:spPr>
          <a:xfrm>
            <a:off x="965200" y="1346200"/>
            <a:ext cx="4292600" cy="21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3D5A4C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IDW</a:t>
            </a:r>
            <a:endParaRPr lang="en-US" sz="1600" dirty="0">
              <a:latin typeface="GHEA Grapalat" panose="02000506050000020003" pitchFamily="50" charset="0"/>
            </a:endParaRPr>
          </a:p>
          <a:p>
            <a:pPr>
              <a:lnSpc>
                <a:spcPct val="150000"/>
              </a:lnSpc>
            </a:pPr>
            <a:r>
              <a:rPr lang="hy-AM" sz="1300" b="1" dirty="0">
                <a:solidFill>
                  <a:srgbClr val="7C8B82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Հակադարձ հեռավորության կշռում</a:t>
            </a:r>
          </a:p>
          <a:p>
            <a:pPr>
              <a:lnSpc>
                <a:spcPct val="150000"/>
              </a:lnSpc>
            </a:pPr>
            <a:r>
              <a:rPr lang="en-US" sz="1500" dirty="0" err="1">
                <a:solidFill>
                  <a:srgbClr val="2B2B2B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Դետերմինիստական</a:t>
            </a:r>
            <a:r>
              <a:rPr lang="en-US" sz="1500" dirty="0">
                <a:solidFill>
                  <a:srgbClr val="2B2B2B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 մեթոդ, որը կշռում է չափված կետերի ազդեցությունը հեռավորության հիման վրա։ Ավելի մոտ կետերն ավելի մեծ ազդեցություն ունեն կանխատեսման վրա։</a:t>
            </a:r>
            <a:endParaRPr lang="en-US" sz="1600" dirty="0">
              <a:latin typeface="GHEA Grapalat" panose="02000506050000020003" pitchFamily="50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5778500" y="1143000"/>
            <a:ext cx="4699000" cy="2540000"/>
          </a:xfrm>
          <a:prstGeom prst="roundRect">
            <a:avLst>
              <a:gd name="adj" fmla="val 6000"/>
            </a:avLst>
          </a:prstGeom>
          <a:solidFill>
            <a:srgbClr val="EDEAE4"/>
          </a:solidFill>
          <a:ln/>
        </p:spPr>
      </p:sp>
      <p:sp>
        <p:nvSpPr>
          <p:cNvPr id="9" name="Shape 7"/>
          <p:cNvSpPr/>
          <p:nvPr/>
        </p:nvSpPr>
        <p:spPr>
          <a:xfrm>
            <a:off x="5778500" y="1143000"/>
            <a:ext cx="4699000" cy="63500"/>
          </a:xfrm>
          <a:prstGeom prst="rect">
            <a:avLst/>
          </a:prstGeom>
          <a:solidFill>
            <a:srgbClr val="3D5A4C"/>
          </a:solidFill>
          <a:ln/>
        </p:spPr>
      </p:sp>
      <p:sp>
        <p:nvSpPr>
          <p:cNvPr id="10" name="Text 8"/>
          <p:cNvSpPr/>
          <p:nvPr/>
        </p:nvSpPr>
        <p:spPr>
          <a:xfrm>
            <a:off x="5981700" y="1346200"/>
            <a:ext cx="4292600" cy="21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3D5A4C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Ordinary Kriging</a:t>
            </a:r>
            <a:endParaRPr lang="en-US" sz="1600" dirty="0">
              <a:latin typeface="GHEA Grapalat" panose="02000506050000020003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7C8B82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Վարիոգրամի վրա հիմնված</a:t>
            </a:r>
            <a:endParaRPr lang="en-US" sz="1600" dirty="0">
              <a:latin typeface="GHEA Grapalat" panose="02000506050000020003" pitchFamily="50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500" dirty="0">
                <a:solidFill>
                  <a:srgbClr val="2B2B2B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Գեոստատիստիկ մեթոդ, որը հաշվի է առնում տարածական կորելյացիան։ Օգտագործվում են 4 վարիոգրամի մոդել՝ գնդային, ցիկլային, ցուցային, գաուսյան։</a:t>
            </a:r>
            <a:endParaRPr lang="en-US" sz="1600" dirty="0">
              <a:latin typeface="GHEA Grapalat" panose="02000506050000020003" pitchFamily="50" charset="0"/>
            </a:endParaRPr>
          </a:p>
        </p:txBody>
      </p:sp>
      <p:sp>
        <p:nvSpPr>
          <p:cNvPr id="11" name="Shape 9"/>
          <p:cNvSpPr/>
          <p:nvPr/>
        </p:nvSpPr>
        <p:spPr>
          <a:xfrm>
            <a:off x="10795000" y="1143000"/>
            <a:ext cx="4699000" cy="2540000"/>
          </a:xfrm>
          <a:prstGeom prst="roundRect">
            <a:avLst>
              <a:gd name="adj" fmla="val 6000"/>
            </a:avLst>
          </a:prstGeom>
          <a:solidFill>
            <a:srgbClr val="EDEAE4"/>
          </a:solidFill>
          <a:ln/>
        </p:spPr>
      </p:sp>
      <p:sp>
        <p:nvSpPr>
          <p:cNvPr id="12" name="Shape 10"/>
          <p:cNvSpPr/>
          <p:nvPr/>
        </p:nvSpPr>
        <p:spPr>
          <a:xfrm>
            <a:off x="10795000" y="1143000"/>
            <a:ext cx="4699000" cy="63500"/>
          </a:xfrm>
          <a:prstGeom prst="rect">
            <a:avLst/>
          </a:prstGeom>
          <a:solidFill>
            <a:srgbClr val="3D5A4C"/>
          </a:solidFill>
          <a:ln/>
        </p:spPr>
      </p:sp>
      <p:sp>
        <p:nvSpPr>
          <p:cNvPr id="13" name="Text 11"/>
          <p:cNvSpPr/>
          <p:nvPr/>
        </p:nvSpPr>
        <p:spPr>
          <a:xfrm>
            <a:off x="10998200" y="1346200"/>
            <a:ext cx="4292600" cy="215900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>
              <a:lnSpc>
                <a:spcPct val="150000"/>
              </a:lnSpc>
            </a:pPr>
            <a:r>
              <a:rPr lang="en-US" sz="1800" b="1" dirty="0">
                <a:solidFill>
                  <a:srgbClr val="3D5A4C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Empirical Bayesian Kriging</a:t>
            </a:r>
            <a:endParaRPr lang="en-US" sz="1600" dirty="0">
              <a:latin typeface="GHEA Grapalat" panose="02000506050000020003" pitchFamily="50" charset="0"/>
            </a:endParaRPr>
          </a:p>
          <a:p>
            <a:pPr>
              <a:lnSpc>
                <a:spcPct val="150000"/>
              </a:lnSpc>
            </a:pPr>
            <a:r>
              <a:rPr lang="en-US" sz="1300" b="1" dirty="0">
                <a:solidFill>
                  <a:srgbClr val="7C8B82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Բայեսյան մոտեցում</a:t>
            </a:r>
            <a:endParaRPr lang="en-US" sz="1600" dirty="0">
              <a:latin typeface="GHEA Grapalat" panose="02000506050000020003" pitchFamily="50" charset="0"/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sz="1500" dirty="0">
                <a:solidFill>
                  <a:srgbClr val="2B2B2B"/>
                </a:solidFill>
                <a:latin typeface="GHEA Grapalat" panose="02000506050000020003" pitchFamily="50" charset="0"/>
                <a:ea typeface="Quattrocento Sans" pitchFamily="34" charset="-122"/>
                <a:cs typeface="Quattrocento Sans" pitchFamily="34" charset="-120"/>
              </a:rPr>
              <a:t>Ավտոմատ կերպով հաշվում է պարամետրերը՝ տվյալները ենթաբազմությունների բաժանելով։ Օգտագործում է մի քանի վարիոգրամ՝ Բայեսի կանոնով կշռադատելով։</a:t>
            </a:r>
            <a:endParaRPr lang="en-US" sz="1600" dirty="0">
              <a:latin typeface="GHEA Grapalat" panose="02000506050000020003" pitchFamily="50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762000" y="3937000"/>
            <a:ext cx="14732000" cy="0"/>
          </a:xfrm>
          <a:prstGeom prst="straightConnector1">
            <a:avLst/>
          </a:prstGeom>
          <a:noFill/>
          <a:ln w="12700">
            <a:solidFill>
              <a:srgbClr val="D5D0C8"/>
            </a:solidFill>
            <a:prstDash val="solid"/>
            <a:headEnd type="none"/>
            <a:tailEnd type="none"/>
          </a:ln>
        </p:spPr>
      </p:sp>
      <p:sp>
        <p:nvSpPr>
          <p:cNvPr id="19" name="Text 16"/>
          <p:cNvSpPr/>
          <p:nvPr/>
        </p:nvSpPr>
        <p:spPr>
          <a:xfrm>
            <a:off x="14986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300" dirty="0">
                <a:solidFill>
                  <a:srgbClr val="7C8B82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3 / 5</a:t>
            </a:r>
            <a:endParaRPr lang="en-US" sz="1300" dirty="0">
              <a:latin typeface="GHEA Grapalat" panose="02000506050000020003" pitchFamily="50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968164A-F649-4FFC-B724-F15205D82D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3199"/>
          <a:stretch/>
        </p:blipFill>
        <p:spPr>
          <a:xfrm>
            <a:off x="1149500" y="4267446"/>
            <a:ext cx="3924000" cy="435309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2A974DAF-5A30-4970-B3D1-9BE83237D9E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115"/>
          <a:stretch/>
        </p:blipFill>
        <p:spPr>
          <a:xfrm>
            <a:off x="11182500" y="4236707"/>
            <a:ext cx="3924000" cy="441457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B517332-C9A4-46B6-87E1-35C2F3965E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22115"/>
          <a:stretch/>
        </p:blipFill>
        <p:spPr>
          <a:xfrm>
            <a:off x="6166000" y="4236707"/>
            <a:ext cx="3924000" cy="4414573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C17F24"/>
          </a:solidFill>
          <a:ln/>
        </p:spPr>
      </p:sp>
      <p:sp>
        <p:nvSpPr>
          <p:cNvPr id="3" name="Text 1"/>
          <p:cNvSpPr/>
          <p:nvPr/>
        </p:nvSpPr>
        <p:spPr>
          <a:xfrm>
            <a:off x="762000" y="304800"/>
            <a:ext cx="11430000" cy="508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>
              <a:lnSpc>
                <a:spcPct val="130000"/>
              </a:lnSpc>
            </a:pPr>
            <a:r>
              <a:rPr lang="en-US" sz="2800" dirty="0" err="1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Հիմնական</a:t>
            </a:r>
            <a:r>
              <a:rPr lang="en-US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 </a:t>
            </a:r>
            <a:r>
              <a:rPr lang="hy-AM" sz="2800" dirty="0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ա</a:t>
            </a:r>
            <a:r>
              <a:rPr lang="en-US" sz="2800" dirty="0" err="1">
                <a:solidFill>
                  <a:srgbClr val="3D5A4C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րդյունքներ</a:t>
            </a:r>
            <a:endParaRPr lang="en-US" sz="2800" dirty="0">
              <a:latin typeface="GHEA Grapalat" panose="02000506050000020003" pitchFamily="50" charset="0"/>
            </a:endParaRPr>
          </a:p>
        </p:txBody>
      </p:sp>
      <p:sp>
        <p:nvSpPr>
          <p:cNvPr id="4" name="Shape 2"/>
          <p:cNvSpPr/>
          <p:nvPr/>
        </p:nvSpPr>
        <p:spPr>
          <a:xfrm>
            <a:off x="762000" y="863600"/>
            <a:ext cx="1524000" cy="0"/>
          </a:xfrm>
          <a:prstGeom prst="straightConnector1">
            <a:avLst/>
          </a:prstGeom>
          <a:noFill/>
          <a:ln w="25400">
            <a:solidFill>
              <a:srgbClr val="C17F24"/>
            </a:solidFill>
            <a:prstDash val="solid"/>
            <a:headEnd type="none"/>
            <a:tailEnd type="none"/>
          </a:ln>
        </p:spPr>
      </p:sp>
      <p:graphicFrame>
        <p:nvGraphicFramePr>
          <p:cNvPr id="5" name="Table 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5946755"/>
              </p:ext>
            </p:extLst>
          </p:nvPr>
        </p:nvGraphicFramePr>
        <p:xfrm>
          <a:off x="635000" y="980967"/>
          <a:ext cx="14732000" cy="3453480"/>
        </p:xfrm>
        <a:graphic>
          <a:graphicData uri="http://schemas.openxmlformats.org/drawingml/2006/table">
            <a:tbl>
              <a:tblPr/>
              <a:tblGrid>
                <a:gridCol w="2651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06248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767840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539496"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FFFF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Ռադիոնուկլիդ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A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FFFF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IDW (Eq%)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A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FFFF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OK Sph. (Eq%)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A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FFFF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OK Exp. (Eq%)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A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FFFF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OK Gaus. (Eq%)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A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FFFF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OK Circ. (Eq%)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A4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1" u="none" dirty="0">
                          <a:solidFill>
                            <a:srgbClr val="FFFFFF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EBK (Eq%)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3D5A4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9496">
                <a:tc>
                  <a:txBody>
                    <a:bodyPr/>
                    <a:lstStyle/>
                    <a:p>
                      <a:pPr algn="l"/>
                      <a:r>
                        <a:rPr lang="en-US" sz="1800" u="none" baseline="30000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226</a:t>
                      </a:r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Ra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24.1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24.0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23.8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24.0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23.9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C17F24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22.8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9496">
                <a:tc>
                  <a:txBody>
                    <a:bodyPr/>
                    <a:lstStyle/>
                    <a:p>
                      <a:pPr algn="l"/>
                      <a:r>
                        <a:rPr lang="en-US" sz="1800" u="none" baseline="30000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232</a:t>
                      </a:r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Th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19.2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19.4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19.6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19.5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19.4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u="none" kern="1200" dirty="0">
                          <a:solidFill>
                            <a:srgbClr val="C17F24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19.4</a:t>
                      </a:r>
                      <a:endParaRPr lang="en-US" sz="1800" u="none" kern="1200" dirty="0">
                        <a:solidFill>
                          <a:srgbClr val="C17F24"/>
                        </a:solidFill>
                        <a:latin typeface="GHEA Grapalat" panose="02000506050000020003" pitchFamily="50" charset="0"/>
                        <a:ea typeface="QuattrocentoSans" pitchFamily="34" charset="-122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9496">
                <a:tc>
                  <a:txBody>
                    <a:bodyPr/>
                    <a:lstStyle/>
                    <a:p>
                      <a:pPr algn="l"/>
                      <a:r>
                        <a:rPr lang="en-US" sz="1800" u="none" baseline="30000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40</a:t>
                      </a:r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K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21.1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21.3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21.2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21.6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21.3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C17F24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20.8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39496">
                <a:tc>
                  <a:txBody>
                    <a:bodyPr/>
                    <a:lstStyle/>
                    <a:p>
                      <a:pPr algn="l"/>
                      <a:r>
                        <a:rPr lang="en-US" sz="1800" u="none" baseline="30000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137</a:t>
                      </a:r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Cs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45.8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44.9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C17F24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44.0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46.0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44.7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45.8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6000">
                <a:tc>
                  <a:txBody>
                    <a:bodyPr/>
                    <a:lstStyle/>
                    <a:p>
                      <a:pPr algn="l"/>
                      <a:r>
                        <a:rPr lang="hy-AM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Գումարային բետա ակտիվություն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hy-AM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charset="0"/>
                        </a:rPr>
                        <a:t>25.5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33.1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33.2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35.3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u="none" dirty="0">
                          <a:solidFill>
                            <a:srgbClr val="2B2B2B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33.1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none" dirty="0">
                          <a:solidFill>
                            <a:srgbClr val="C17F24"/>
                          </a:solidFill>
                          <a:latin typeface="GHEA Grapalat" panose="02000506050000020003" pitchFamily="50" charset="0"/>
                          <a:ea typeface="QuattrocentoSans" pitchFamily="34" charset="-122"/>
                          <a:cs typeface="QuattrocentoSans" pitchFamily="34" charset="-120"/>
                        </a:rPr>
                        <a:t>32.2</a:t>
                      </a:r>
                      <a:endParaRPr lang="en-US" sz="1800" dirty="0">
                        <a:latin typeface="GHEA Grapalat" panose="02000506050000020003" pitchFamily="50" charset="0"/>
                        <a:ea typeface="QuattrocentoSans" charset="0"/>
                        <a:cs typeface="QuattrocentoSans" charset="0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5D0C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5F3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6" name="Text 13"/>
          <p:cNvSpPr/>
          <p:nvPr/>
        </p:nvSpPr>
        <p:spPr>
          <a:xfrm>
            <a:off x="14986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300" dirty="0">
                <a:solidFill>
                  <a:srgbClr val="7C8B82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4 / 5</a:t>
            </a:r>
            <a:endParaRPr lang="en-US" sz="1300" dirty="0">
              <a:latin typeface="GHEA Grapalat" panose="02000506050000020003" pitchFamily="50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7E3FAEE4-4A98-4F53-8503-2E85F3F5389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54557" y="4648200"/>
            <a:ext cx="15299285" cy="4210638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017F44-1C6B-4B77-B6DF-A1F8E69429C6}"/>
              </a:ext>
            </a:extLst>
          </p:cNvPr>
          <p:cNvSpPr/>
          <p:nvPr/>
        </p:nvSpPr>
        <p:spPr>
          <a:xfrm>
            <a:off x="2620537" y="8480502"/>
            <a:ext cx="1081668" cy="2242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900" dirty="0">
                <a:solidFill>
                  <a:schemeClr val="tx1"/>
                </a:solidFill>
                <a:latin typeface="GHEA Grapalat" panose="02000506050000020003" pitchFamily="50" charset="0"/>
              </a:rPr>
              <a:t>Մարզի</a:t>
            </a:r>
            <a:r>
              <a:rPr lang="hy-AM" sz="800" dirty="0">
                <a:solidFill>
                  <a:schemeClr val="tx1"/>
                </a:solidFill>
                <a:latin typeface="GHEA Grapalat" panose="02000506050000020003" pitchFamily="50" charset="0"/>
              </a:rPr>
              <a:t> </a:t>
            </a:r>
            <a:r>
              <a:rPr lang="hy-AM" sz="900" dirty="0">
                <a:solidFill>
                  <a:schemeClr val="tx1"/>
                </a:solidFill>
                <a:latin typeface="GHEA Grapalat" panose="02000506050000020003" pitchFamily="50" charset="0"/>
              </a:rPr>
              <a:t>սահման</a:t>
            </a:r>
            <a:endParaRPr lang="en-US" sz="900" dirty="0">
              <a:solidFill>
                <a:schemeClr val="tx1"/>
              </a:solidFill>
              <a:latin typeface="GHEA Grapalat" panose="02000506050000020003" pitchFamily="50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07B23B35-C2E9-4B97-81E9-45196662E40C}"/>
              </a:ext>
            </a:extLst>
          </p:cNvPr>
          <p:cNvSpPr/>
          <p:nvPr/>
        </p:nvSpPr>
        <p:spPr>
          <a:xfrm>
            <a:off x="5667824" y="8480502"/>
            <a:ext cx="1190176" cy="22426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y-AM" sz="900" dirty="0">
                <a:solidFill>
                  <a:schemeClr val="tx1"/>
                </a:solidFill>
                <a:latin typeface="GHEA Grapalat" panose="02000506050000020003" pitchFamily="50" charset="0"/>
              </a:rPr>
              <a:t>Մարզի սահման</a:t>
            </a:r>
            <a:endParaRPr lang="en-US" sz="900" dirty="0">
              <a:solidFill>
                <a:schemeClr val="tx1"/>
              </a:solidFill>
              <a:latin typeface="GHEA Grapalat" panose="02000506050000020003" pitchFamily="50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FE039BF-E3BE-47CD-A837-078C257561D6}"/>
              </a:ext>
            </a:extLst>
          </p:cNvPr>
          <p:cNvSpPr txBox="1"/>
          <p:nvPr/>
        </p:nvSpPr>
        <p:spPr>
          <a:xfrm>
            <a:off x="934720" y="8238086"/>
            <a:ext cx="269176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sz="1000" dirty="0">
                <a:latin typeface="GHEA Grapalat" panose="02000506050000020003" pitchFamily="50" charset="0"/>
              </a:rPr>
              <a:t>Գումարային բետա ակտիվություն, </a:t>
            </a:r>
            <a:r>
              <a:rPr lang="en-US" sz="1000" dirty="0">
                <a:latin typeface="GHEA Grapalat" panose="02000506050000020003" pitchFamily="50" charset="0"/>
              </a:rPr>
              <a:t>(</a:t>
            </a:r>
            <a:r>
              <a:rPr lang="hy-AM" sz="1000" dirty="0">
                <a:latin typeface="GHEA Grapalat" panose="02000506050000020003" pitchFamily="50" charset="0"/>
              </a:rPr>
              <a:t>Բք/կգ</a:t>
            </a:r>
            <a:r>
              <a:rPr lang="en-US" sz="1000" dirty="0">
                <a:latin typeface="GHEA Grapalat" panose="02000506050000020003" pitchFamily="50" charset="0"/>
              </a:rPr>
              <a:t>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E20AA2E-51C6-47B0-AED0-A149AA33E75B}"/>
              </a:ext>
            </a:extLst>
          </p:cNvPr>
          <p:cNvSpPr txBox="1"/>
          <p:nvPr/>
        </p:nvSpPr>
        <p:spPr>
          <a:xfrm>
            <a:off x="4613321" y="8249670"/>
            <a:ext cx="97975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sz="1000" baseline="30000" dirty="0">
                <a:latin typeface="GHEA Grapalat" panose="02000506050000020003" pitchFamily="50" charset="0"/>
              </a:rPr>
              <a:t>226</a:t>
            </a:r>
            <a:r>
              <a:rPr lang="en-US" sz="1000" dirty="0">
                <a:latin typeface="GHEA Grapalat" panose="02000506050000020003" pitchFamily="50" charset="0"/>
              </a:rPr>
              <a:t>Ra</a:t>
            </a:r>
            <a:r>
              <a:rPr lang="hy-AM" sz="1000" dirty="0">
                <a:latin typeface="GHEA Grapalat" panose="02000506050000020003" pitchFamily="50" charset="0"/>
              </a:rPr>
              <a:t>, </a:t>
            </a:r>
            <a:r>
              <a:rPr lang="en-US" sz="1000" dirty="0">
                <a:latin typeface="GHEA Grapalat" panose="02000506050000020003" pitchFamily="50" charset="0"/>
              </a:rPr>
              <a:t>(</a:t>
            </a:r>
            <a:r>
              <a:rPr lang="hy-AM" sz="1000" dirty="0">
                <a:latin typeface="GHEA Grapalat" panose="02000506050000020003" pitchFamily="50" charset="0"/>
              </a:rPr>
              <a:t>Բք/կգ</a:t>
            </a:r>
            <a:r>
              <a:rPr lang="en-US" sz="1000" dirty="0">
                <a:latin typeface="GHEA Grapalat" panose="02000506050000020003" pitchFamily="50" charset="0"/>
              </a:rPr>
              <a:t>)</a:t>
            </a:r>
          </a:p>
        </p:txBody>
      </p:sp>
    </p:spTree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solidFill>
          <a:srgbClr val="F5F3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6256000" cy="50800"/>
          </a:xfrm>
          <a:prstGeom prst="rect">
            <a:avLst/>
          </a:prstGeom>
          <a:solidFill>
            <a:srgbClr val="C17F24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6256000" cy="1778000"/>
          </a:xfrm>
          <a:prstGeom prst="rect">
            <a:avLst/>
          </a:prstGeom>
          <a:solidFill>
            <a:srgbClr val="3D5A4C"/>
          </a:solidFill>
          <a:ln/>
        </p:spPr>
      </p:sp>
      <p:sp>
        <p:nvSpPr>
          <p:cNvPr id="18" name="Text 16"/>
          <p:cNvSpPr/>
          <p:nvPr/>
        </p:nvSpPr>
        <p:spPr>
          <a:xfrm>
            <a:off x="14986000" y="8763000"/>
            <a:ext cx="762000" cy="254000"/>
          </a:xfrm>
          <a:prstGeom prst="rect">
            <a:avLst/>
          </a:prstGeom>
          <a:noFill/>
          <a:ln/>
        </p:spPr>
        <p:txBody>
          <a:bodyPr wrap="none" lIns="0" tIns="0" rIns="0" bIns="0" rtlCol="0" anchor="ctr"/>
          <a:lstStyle/>
          <a:p>
            <a:pPr algn="r">
              <a:lnSpc>
                <a:spcPct val="140000"/>
              </a:lnSpc>
            </a:pPr>
            <a:r>
              <a:rPr lang="en-US" sz="1300" dirty="0">
                <a:solidFill>
                  <a:srgbClr val="7C8B82"/>
                </a:solidFill>
                <a:latin typeface="GHEA Grapalat" panose="02000506050000020003" pitchFamily="50" charset="0"/>
                <a:ea typeface="QuattrocentoSans" pitchFamily="34" charset="-122"/>
                <a:cs typeface="QuattrocentoSans" pitchFamily="34" charset="-120"/>
              </a:rPr>
              <a:t>5 / 5</a:t>
            </a:r>
            <a:endParaRPr lang="en-US" sz="1300" dirty="0">
              <a:latin typeface="GHEA Grapalat" panose="02000506050000020003" pitchFamily="5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61EA15-02D3-420D-AE1E-0E826C1443E7}"/>
              </a:ext>
            </a:extLst>
          </p:cNvPr>
          <p:cNvSpPr txBox="1"/>
          <p:nvPr/>
        </p:nvSpPr>
        <p:spPr>
          <a:xfrm>
            <a:off x="429322" y="3464005"/>
            <a:ext cx="812923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800" b="1" kern="0" dirty="0">
                <a:latin typeface="GHEA Grapalat" panose="02000506050000020003" pitchFamily="50" charset="0"/>
              </a:rPr>
              <a:t>ՇՆՈՐՀԱԿԱԼՈՒԹՅՈՒՆ</a:t>
            </a:r>
            <a:r>
              <a:rPr lang="hy-AM" sz="4800" b="1" kern="0" dirty="0">
                <a:latin typeface="GHEA Grapalat" panose="02000506050000020003" pitchFamily="50" charset="0"/>
              </a:rPr>
              <a:t> </a:t>
            </a:r>
            <a:br>
              <a:rPr lang="en-US" sz="4800" b="1" kern="0" dirty="0">
                <a:latin typeface="GHEA Grapalat" panose="02000506050000020003" pitchFamily="50" charset="0"/>
              </a:rPr>
            </a:br>
            <a:r>
              <a:rPr lang="hy-AM" sz="4800" b="1" kern="0" dirty="0">
                <a:latin typeface="GHEA Grapalat" panose="02000506050000020003" pitchFamily="50" charset="0"/>
              </a:rPr>
              <a:t>ՈՒՇԱԴՐՈՒԹՅԱՆ ՀԱՄԱՐ</a:t>
            </a:r>
            <a:endParaRPr lang="en-US" sz="4800" dirty="0">
              <a:latin typeface="GHEA Grapalat" panose="02000506050000020003" pitchFamily="50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EEE0B195-F9DD-4821-BF79-5BA6E4EE5C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69522" y="1253782"/>
            <a:ext cx="3902956" cy="7636218"/>
          </a:xfrm>
          <a:prstGeom prst="rect">
            <a:avLst/>
          </a:prstGeom>
        </p:spPr>
      </p:pic>
      <p:pic>
        <p:nvPicPr>
          <p:cNvPr id="26" name="Graphic 25">
            <a:extLst>
              <a:ext uri="{FF2B5EF4-FFF2-40B4-BE49-F238E27FC236}">
                <a16:creationId xmlns:a16="http://schemas.microsoft.com/office/drawing/2014/main" id="{5C36E8E3-B3B4-4E2E-AEED-06115BBADB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32236" y="5767387"/>
            <a:ext cx="5962650" cy="2390775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Custom Theme">
  <a:themeElements>
    <a:clrScheme name="Custom">
      <a:dk1>
        <a:srgbClr val="000000"/>
      </a:dk1>
      <a:lt1>
        <a:srgbClr val="FFFFFF"/>
      </a:lt1>
      <a:dk2>
        <a:srgbClr val="333333"/>
      </a:dk2>
      <a:lt2>
        <a:srgbClr val="EEEEEE"/>
      </a:lt2>
      <a:accent1>
        <a:srgbClr val="8DAAC2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</TotalTime>
  <Words>315</Words>
  <Application>Microsoft Office PowerPoint</Application>
  <PresentationFormat>Custom</PresentationFormat>
  <Paragraphs>81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Calibri</vt:lpstr>
      <vt:lpstr>GHEA Grapalat</vt:lpstr>
      <vt:lpstr>Arial</vt:lpstr>
      <vt:lpstr>Custom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Moonshot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Ինտերպոլյացիայի մեթոդների համեմատություն GIS-ի հիման վրա գյուղատնտեսական հողերի ռադիոակտիվության քարտեզագրման համար</dc:title>
  <dc:subject>Ինտերպոլյացիայի մեթոդների համեմատություն GIS-ի հիման վրա գյուղատնտեսական հողերի ռադիոակտիվության քարտեզագրման համար</dc:subject>
  <dc:creator>Kimi</dc:creator>
  <cp:lastModifiedBy>Olga</cp:lastModifiedBy>
  <cp:revision>18</cp:revision>
  <dcterms:created xsi:type="dcterms:W3CDTF">2026-05-08T13:16:43Z</dcterms:created>
  <dcterms:modified xsi:type="dcterms:W3CDTF">2026-05-14T07:38:11Z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IGC">
    <vt:lpwstr>{"Label":"Ինտերպոլյացիայի մեթոդների համեմատություն GIS-ի հիման վրա գյուղատնտեսական հողերի ռադիոակտիվության քարտեզագրման համար","ContentProducer":"001191110108MACG2KBH8F10000","ProduceID":"19e07b6b-5662-8386-8000-0000b388a241","ReservedCode1":"","ContentPropagator":"001191110108MACG2KBH8F20000","PropagateID":"19e07b6b-5662-8386-8000-0000b388a241","ReservedCode2":""}</vt:lpwstr>
  </property>
</Properties>
</file>